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9"/>
  </p:notesMasterIdLst>
  <p:sldIdLst>
    <p:sldId id="257" r:id="rId5"/>
    <p:sldId id="264" r:id="rId6"/>
    <p:sldId id="265" r:id="rId7"/>
    <p:sldId id="263" r:id="rId8"/>
    <p:sldId id="282" r:id="rId9"/>
    <p:sldId id="262" r:id="rId10"/>
    <p:sldId id="267" r:id="rId11"/>
    <p:sldId id="266" r:id="rId12"/>
    <p:sldId id="259" r:id="rId13"/>
    <p:sldId id="260" r:id="rId14"/>
    <p:sldId id="261" r:id="rId15"/>
    <p:sldId id="279" r:id="rId16"/>
    <p:sldId id="275" r:id="rId17"/>
    <p:sldId id="283" r:id="rId18"/>
    <p:sldId id="277" r:id="rId19"/>
    <p:sldId id="268" r:id="rId20"/>
    <p:sldId id="269" r:id="rId21"/>
    <p:sldId id="270" r:id="rId22"/>
    <p:sldId id="280" r:id="rId23"/>
    <p:sldId id="271" r:id="rId24"/>
    <p:sldId id="272" r:id="rId25"/>
    <p:sldId id="273" r:id="rId26"/>
    <p:sldId id="274" r:id="rId27"/>
    <p:sldId id="281" r:id="rId28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11"/>
        <p:sld r:id="rId15"/>
        <p:sld r:id="rId19"/>
        <p:sld r:id="rId20"/>
        <p:sld r:id="rId22"/>
        <p:sld r:id="rId24"/>
        <p:sld r:id="rId25"/>
        <p:sld r:id="rId26"/>
        <p:sld r:id="rId2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2F2"/>
    <a:srgbClr val="0253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3969" autoAdjust="0"/>
  </p:normalViewPr>
  <p:slideViewPr>
    <p:cSldViewPr snapToGrid="0">
      <p:cViewPr varScale="1">
        <p:scale>
          <a:sx n="36" d="100"/>
          <a:sy n="36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430"/>
    </p:cViewPr>
  </p:sorterViewPr>
  <p:notesViewPr>
    <p:cSldViewPr snapToGrid="0">
      <p:cViewPr varScale="1">
        <p:scale>
          <a:sx n="52" d="100"/>
          <a:sy n="52" d="100"/>
        </p:scale>
        <p:origin x="19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A2F84-7BD5-4C53-A887-2530F8FB4B97}" type="datetimeFigureOut">
              <a:rPr lang="en-TT" smtClean="0"/>
              <a:t>01/05/2024</a:t>
            </a:fld>
            <a:endParaRPr lang="en-T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A2FB8-8169-4D06-9F24-6FFA7312155B}" type="slidenum">
              <a:rPr lang="en-TT" smtClean="0"/>
              <a:t>‹#›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80989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.org/publications/tech-news/build-your-career/choosing-a-language-for-your-chatbo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sz="1200" dirty="0"/>
          </a:p>
          <a:p>
            <a:r>
              <a:rPr lang="en-TT" sz="1200" dirty="0"/>
              <a:t>)</a:t>
            </a:r>
            <a:r>
              <a:rPr lang="en-TT" sz="1200" dirty="0">
                <a:highlight>
                  <a:srgbClr val="0000FF"/>
                </a:highlight>
              </a:rPr>
              <a:t>Chatbots – are highly suitable for GAI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-apple-system"/>
              </a:rPr>
              <a:t>Examples of real-world LLMs include ChatGPT (from OpenAI), Bard (Google), Llama (Meta), and Bing Chat (Microsoft). GitHub's Copilot is another example, but for coding instead of natural human language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lang="en-TT" sz="1800" dirty="0">
              <a:solidFill>
                <a:schemeClr val="bg1"/>
              </a:solidFill>
            </a:endParaRPr>
          </a:p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6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2180268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23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46914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13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217574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T" dirty="0">
                <a:hlinkClick r:id="rId3"/>
              </a:rPr>
              <a:t>https://www.computer.org/publications/tech-news/build-your-career/choosing-a-language-for-your-chatbot</a:t>
            </a:r>
            <a:endParaRPr lang="en-TT" dirty="0"/>
          </a:p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15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0101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16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6347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17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205031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18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203427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19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114033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20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416625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A2FB8-8169-4D06-9F24-6FFA7312155B}" type="slidenum">
              <a:rPr lang="en-TT" smtClean="0"/>
              <a:t>21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187844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hyperlink" Target="https://www.omg.org/spec/UM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botpress.com/blog/what-is-the-importance-of-the-chatbot-containment-rate#:~:text=Balanced%20Containment%20Rate%3A%20Striking%20a%20balance%20between%20automation%20and%20human%20intervention%20is%20crucial.%20A%20moderate%20containment%20rate%2C%20around%2070%2D80%25%2C%20may%20be%20ideal%20for%20businesses." TargetMode="External"/><Relationship Id="rId5" Type="http://schemas.openxmlformats.org/officeDocument/2006/relationships/hyperlink" Target="https://botpress.com/blog/what-is-the-importance-of-the-chatbot-containment-rate#:~:text=High%20Containment%20Rate%3A%20A%20high,user%20interactions%20without%20human%20intervention." TargetMode="External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hyperlink" Target="https://chatbotsmagazine.com/how-with-the-help-of-chatbots-customer-service-costs-could-be-reduced-up-to-30-b9266a369945" TargetMode="Externa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https://www.youtube.com/embed/zKndCikg3R0?start=8&amp;feature=oembed" TargetMode="External"/><Relationship Id="rId1" Type="http://schemas.openxmlformats.org/officeDocument/2006/relationships/tags" Target="../tags/tag2.xml"/><Relationship Id="rId5" Type="http://schemas.openxmlformats.org/officeDocument/2006/relationships/hyperlink" Target="https://chatbotsmagazine.com/how-with-the-help-of-chatbots-customer-service-costs-could-be-reduced-up-to-30-b9266a369945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pWNAtUwnBS8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IDB – Generative AI: Chatbot &amp; LLM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Emergent Tech IT Consultant (Applicant) : Roger De Four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E3D94D-F9C4-C7FF-0AB2-BD37AEE00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8"/>
    </mc:Choice>
    <mc:Fallback xmlns="">
      <p:transition spd="slow" advTm="1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DD3B60D-DD19-5ACB-AF39-3527C97E4ACD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35172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TT" sz="2400" dirty="0"/>
              <a:t>Use case Diagram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AC4CD4-23DC-32AB-80A2-6B18DC4DA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27247-0ECB-0D01-8AC6-DF020A853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584" y="1053885"/>
            <a:ext cx="6468378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1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759">
        <p15:prstTrans prst="wind"/>
      </p:transition>
    </mc:Choice>
    <mc:Fallback xmlns="">
      <p:transition spd="slow" advTm="5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3C76-C337-5000-B14D-62FD122A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51729"/>
          </a:xfrm>
        </p:spPr>
        <p:txBody>
          <a:bodyPr>
            <a:normAutofit fontScale="90000"/>
          </a:bodyPr>
          <a:lstStyle/>
          <a:p>
            <a:pPr algn="ctr"/>
            <a:r>
              <a:rPr lang="en-TT" sz="2400" dirty="0"/>
              <a:t>Component Diagram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1C6DA0-1B52-CBD1-472E-385D2292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4498" y="1199213"/>
            <a:ext cx="10268263" cy="5441429"/>
          </a:xfr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8D6D36B-C5A6-9445-0AB7-4F882D2E6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4853"/>
      </p:ext>
    </p:extLst>
  </p:cSld>
  <p:clrMapOvr>
    <a:masterClrMapping/>
  </p:clrMapOvr>
  <p:transition spd="med" advTm="2545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EBBA6-56C1-8567-8303-E1552DA12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599" y="793402"/>
            <a:ext cx="1102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dirty="0"/>
              <a:t>Component Diagram – Reason for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09208-FDD2-6761-B70C-9DFAC7CEB655}"/>
              </a:ext>
            </a:extLst>
          </p:cNvPr>
          <p:cNvSpPr txBox="1"/>
          <p:nvPr/>
        </p:nvSpPr>
        <p:spPr>
          <a:xfrm>
            <a:off x="466273" y="1488497"/>
            <a:ext cx="1102995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UML</a:t>
            </a:r>
            <a:r>
              <a:rPr lang="en-TT" sz="2400" dirty="0"/>
              <a:t> – a standardized language used by software developers and business professionals for systems development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Standardization</a:t>
            </a:r>
            <a:r>
              <a:rPr lang="en-TT" sz="2400" dirty="0"/>
              <a:t> – It adheres to a knowledge base that is administered by the Object Management Group (OMG) : </a:t>
            </a:r>
            <a:r>
              <a:rPr lang="en-TT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https://www.omg.org/spec/UML/</a:t>
            </a:r>
            <a:endParaRPr lang="en-TT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Component Diagram </a:t>
            </a:r>
            <a:r>
              <a:rPr lang="en-TT" sz="2400" dirty="0"/>
              <a:t>– most suitable as is designed to illustrate the software ‘part’ of a systems and their interdependencies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Bespoke</a:t>
            </a:r>
            <a:r>
              <a:rPr lang="en-TT" sz="2400" dirty="0"/>
              <a:t> – the solution advocated in the diagram is  a customised architecture that adheres to software architecture principle(s) : </a:t>
            </a:r>
            <a:r>
              <a:rPr lang="en-TT" sz="2400" b="1" u="sng" dirty="0"/>
              <a:t>KISS (Keep It Simple) 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KISS</a:t>
            </a:r>
            <a:r>
              <a:rPr lang="en-TT" sz="2400" dirty="0"/>
              <a:t> principles can be observed in the components of the diagram with intuitive names that will </a:t>
            </a:r>
            <a:r>
              <a:rPr lang="en-TT" sz="2400" b="1" dirty="0"/>
              <a:t>assist developers, and other stakeholders</a:t>
            </a:r>
            <a:r>
              <a:rPr lang="en-T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T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246C13-FC79-42B9-9565-34F3B3F04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9199"/>
      </p:ext>
    </p:extLst>
  </p:cSld>
  <p:clrMapOvr>
    <a:masterClrMapping/>
  </p:clrMapOvr>
  <p:transition spd="slow" advTm="174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DB Tech. Consultant - Project Tender - Google Chrome 2024-05-01 10-11-19">
            <a:hlinkClick r:id="" action="ppaction://media"/>
            <a:extLst>
              <a:ext uri="{FF2B5EF4-FFF2-40B4-BE49-F238E27FC236}">
                <a16:creationId xmlns:a16="http://schemas.microsoft.com/office/drawing/2014/main" id="{51AC0961-4A2A-ADA8-C7EC-3FCADD6C57D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406" y="628884"/>
            <a:ext cx="8859187" cy="6229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395313"/>
      </p:ext>
    </p:extLst>
  </p:cSld>
  <p:clrMapOvr>
    <a:masterClrMapping/>
  </p:clrMapOvr>
  <p:transition spd="slow" advTm="6710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455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35" objId="6"/>
        <p14:stopEvt time="67103" objId="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17E5C-BC67-4F89-8618-25479CE0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46" y="641255"/>
            <a:ext cx="7960852" cy="6021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F716D-0BE4-4CA7-4664-91A2775311F9}"/>
              </a:ext>
            </a:extLst>
          </p:cNvPr>
          <p:cNvSpPr txBox="1"/>
          <p:nvPr/>
        </p:nvSpPr>
        <p:spPr>
          <a:xfrm>
            <a:off x="840063" y="827104"/>
            <a:ext cx="1541576" cy="5650173"/>
          </a:xfrm>
          <a:prstGeom prst="rect">
            <a:avLst/>
          </a:prstGeom>
          <a:solidFill>
            <a:srgbClr val="025373"/>
          </a:solidFill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wordArtVert" wrap="square" rtlCol="0" anchor="ctr">
            <a:spAutoFit/>
          </a:bodyPr>
          <a:lstStyle/>
          <a:p>
            <a:r>
              <a:rPr lang="en-US" sz="4000" spc="600" dirty="0">
                <a:solidFill>
                  <a:srgbClr val="F0F2F2"/>
                </a:solidFill>
              </a:rPr>
              <a:t>MySQL Backend</a:t>
            </a:r>
            <a:endParaRPr lang="en-TT" sz="4000" spc="600" dirty="0">
              <a:solidFill>
                <a:srgbClr val="F0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2"/>
    </mc:Choice>
    <mc:Fallback xmlns="">
      <p:transition spd="slow" advTm="86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CC74-255F-FD8D-7D28-B2CECCED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3609"/>
            <a:ext cx="11029616" cy="694696"/>
          </a:xfrm>
        </p:spPr>
        <p:txBody>
          <a:bodyPr/>
          <a:lstStyle/>
          <a:p>
            <a:pPr algn="ctr"/>
            <a:r>
              <a:rPr lang="en-TT" dirty="0"/>
              <a:t>Multilingual Chatbot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6D50-0EDB-2298-BCA5-35BD89A00414}"/>
              </a:ext>
            </a:extLst>
          </p:cNvPr>
          <p:cNvSpPr txBox="1"/>
          <p:nvPr/>
        </p:nvSpPr>
        <p:spPr>
          <a:xfrm>
            <a:off x="581192" y="1238305"/>
            <a:ext cx="10572752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TT" sz="2400" dirty="0"/>
              <a:t>The </a:t>
            </a:r>
            <a:r>
              <a:rPr lang="en-TT" sz="2400" b="1" u="sng" dirty="0"/>
              <a:t>chatbot is required to have </a:t>
            </a:r>
            <a:r>
              <a:rPr lang="en-TT" sz="2400" u="sng" dirty="0">
                <a:solidFill>
                  <a:srgbClr val="0070C0"/>
                </a:solidFill>
              </a:rPr>
              <a:t>3 natural languages</a:t>
            </a:r>
            <a:r>
              <a:rPr lang="en-TT" sz="2400" dirty="0"/>
              <a:t>. Recommendation: </a:t>
            </a:r>
            <a:r>
              <a:rPr lang="en-TT" sz="2400" dirty="0">
                <a:solidFill>
                  <a:srgbClr val="0070C0"/>
                </a:solidFill>
              </a:rPr>
              <a:t>Spanish, French &amp; English.</a:t>
            </a:r>
          </a:p>
          <a:p>
            <a:pPr algn="just">
              <a:spcAft>
                <a:spcPts val="600"/>
              </a:spcAft>
            </a:pPr>
            <a:r>
              <a:rPr lang="en-TT" sz="2400" b="1" u="sng" dirty="0"/>
              <a:t>Selection of Programming languages </a:t>
            </a:r>
            <a:r>
              <a:rPr lang="en-TT" sz="2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PHP</a:t>
            </a:r>
            <a:r>
              <a:rPr lang="en-TT" sz="2400" dirty="0"/>
              <a:t> -  easiest and most </a:t>
            </a:r>
            <a:r>
              <a:rPr lang="en-TT" sz="2400" b="1" dirty="0"/>
              <a:t>cost effective </a:t>
            </a:r>
            <a:r>
              <a:rPr lang="en-TT" sz="2400" dirty="0"/>
              <a:t>language to use; frameworks e.g. Laravel and Yii: </a:t>
            </a:r>
            <a:r>
              <a:rPr lang="en-TT" sz="2400" b="1" dirty="0"/>
              <a:t>i18n</a:t>
            </a:r>
            <a:r>
              <a:rPr lang="en-TT" sz="2400" dirty="0"/>
              <a:t> (internalization) support ;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Python</a:t>
            </a:r>
            <a:r>
              <a:rPr lang="en-TT" sz="2400" dirty="0"/>
              <a:t> – strong support for </a:t>
            </a:r>
            <a:r>
              <a:rPr lang="en-TT" sz="2400" b="1" dirty="0"/>
              <a:t>AI/ML libraries ;</a:t>
            </a:r>
            <a:endParaRPr lang="en-TT" sz="2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JAVA</a:t>
            </a:r>
            <a:r>
              <a:rPr lang="en-TT" sz="2400" dirty="0"/>
              <a:t> – popular and </a:t>
            </a:r>
            <a:r>
              <a:rPr lang="en-TT" sz="2400" b="1" dirty="0"/>
              <a:t>scalable option ;</a:t>
            </a:r>
            <a:endParaRPr lang="en-TT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Clojure</a:t>
            </a:r>
            <a:r>
              <a:rPr lang="en-TT" sz="2400" dirty="0"/>
              <a:t> – based on the LISP </a:t>
            </a:r>
            <a:r>
              <a:rPr lang="en-TT" sz="2400" b="1" dirty="0"/>
              <a:t>(advanced AI capabilities</a:t>
            </a:r>
            <a:r>
              <a:rPr lang="en-TT" sz="2400" dirty="0"/>
              <a:t>); </a:t>
            </a:r>
          </a:p>
          <a:p>
            <a:r>
              <a:rPr lang="en-TT" sz="2400" b="1" u="sng" dirty="0"/>
              <a:t>Considerations</a:t>
            </a:r>
            <a:endParaRPr lang="en-TT" sz="2400" b="1" dirty="0"/>
          </a:p>
          <a:p>
            <a:r>
              <a:rPr lang="en-TT" sz="2400" dirty="0"/>
              <a:t>Whilst the choice of languages to develop a chatbot are many</a:t>
            </a:r>
            <a:r>
              <a:rPr lang="en-TT" sz="2400" dirty="0">
                <a:solidFill>
                  <a:srgbClr val="FFFFFF"/>
                </a:solidFill>
              </a:rPr>
              <a:t>; </a:t>
            </a:r>
            <a:r>
              <a:rPr lang="en-TT" sz="2400" b="1" dirty="0">
                <a:solidFill>
                  <a:srgbClr val="FFFFFF"/>
                </a:solidFill>
                <a:highlight>
                  <a:srgbClr val="008080"/>
                </a:highlight>
              </a:rPr>
              <a:t>the goals of the chatbot is the main deciding factor</a:t>
            </a:r>
            <a:r>
              <a:rPr lang="en-TT" sz="2400" dirty="0"/>
              <a:t>; the complexity of the Chabot conversations; budget costs; and the development infrastructure available for building the chatbot</a:t>
            </a:r>
          </a:p>
        </p:txBody>
      </p:sp>
    </p:spTree>
    <p:extLst>
      <p:ext uri="{BB962C8B-B14F-4D97-AF65-F5344CB8AC3E}">
        <p14:creationId xmlns:p14="http://schemas.microsoft.com/office/powerpoint/2010/main" val="3912804900"/>
      </p:ext>
    </p:extLst>
  </p:cSld>
  <p:clrMapOvr>
    <a:masterClrMapping/>
  </p:clrMapOvr>
  <p:transition spd="slow" advTm="10551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D819-2199-78A7-57F9-3BC6D14B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87144"/>
            <a:ext cx="11029615" cy="1588169"/>
          </a:xfrm>
        </p:spPr>
        <p:txBody>
          <a:bodyPr/>
          <a:lstStyle/>
          <a:p>
            <a:pPr algn="ctr"/>
            <a:r>
              <a:rPr lang="en-TT" dirty="0"/>
              <a:t>Cloud Computing paradigms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4681-DE07-AAA2-0C28-F44FE4535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015068952"/>
      </p:ext>
    </p:extLst>
  </p:cSld>
  <p:clrMapOvr>
    <a:masterClrMapping/>
  </p:clrMapOvr>
  <p:transition spd="slow" advTm="3004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CF42B-CAF5-6CA7-BC5D-7490DCC0B553}"/>
              </a:ext>
            </a:extLst>
          </p:cNvPr>
          <p:cNvSpPr txBox="1"/>
          <p:nvPr/>
        </p:nvSpPr>
        <p:spPr>
          <a:xfrm>
            <a:off x="372979" y="1516628"/>
            <a:ext cx="114460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IaaS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FF"/>
                </a:solidFill>
                <a:highlight>
                  <a:srgbClr val="008080"/>
                </a:highlight>
              </a:rPr>
              <a:t>infrastructure as a service</a:t>
            </a:r>
            <a:r>
              <a:rPr lang="en-US" sz="2400" dirty="0"/>
              <a:t>, is on-demand access to cloud-hosted physical and virtual servers, storage and networking.</a:t>
            </a:r>
          </a:p>
          <a:p>
            <a:endParaRPr lang="en-US" sz="2400" dirty="0"/>
          </a:p>
          <a:p>
            <a:r>
              <a:rPr lang="en-US" sz="2400" b="1" dirty="0"/>
              <a:t>PaaS,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FF"/>
                </a:solidFill>
                <a:highlight>
                  <a:srgbClr val="008080"/>
                </a:highlight>
              </a:rPr>
              <a:t>platform as a service</a:t>
            </a:r>
            <a:r>
              <a:rPr lang="en-US" sz="2400" dirty="0"/>
              <a:t>, is on-demand access to a complete, ready-to-use, cloud-hosted platform for developing, running, maintaining and managing applications.</a:t>
            </a:r>
          </a:p>
          <a:p>
            <a:endParaRPr lang="en-US" sz="2400" dirty="0"/>
          </a:p>
          <a:p>
            <a:r>
              <a:rPr lang="en-US" sz="2400" b="1" dirty="0"/>
              <a:t>SaaS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FF"/>
                </a:solidFill>
                <a:highlight>
                  <a:srgbClr val="008080"/>
                </a:highlight>
              </a:rPr>
              <a:t>software as a service</a:t>
            </a:r>
            <a:r>
              <a:rPr lang="en-US" sz="2400" dirty="0"/>
              <a:t>, is on-demand access to ready-to-use, cloud-hosted application software.</a:t>
            </a:r>
            <a:endParaRPr lang="en-T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C0BD3-7748-E8E5-9DF9-CBEF81EE2079}"/>
              </a:ext>
            </a:extLst>
          </p:cNvPr>
          <p:cNvSpPr txBox="1"/>
          <p:nvPr/>
        </p:nvSpPr>
        <p:spPr>
          <a:xfrm>
            <a:off x="1756608" y="824965"/>
            <a:ext cx="765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sz="2800" b="1" dirty="0"/>
              <a:t>CLOUD COMPUTING  SERVICE TERMINOLOGIES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3FC61D-132A-D640-6433-D18C55212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4268"/>
      </p:ext>
    </p:extLst>
  </p:cSld>
  <p:clrMapOvr>
    <a:masterClrMapping/>
  </p:clrMapOvr>
  <p:transition spd="slow" advTm="86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4DA056-1582-76B4-2FA9-12C089A6651E}"/>
              </a:ext>
            </a:extLst>
          </p:cNvPr>
          <p:cNvSpPr txBox="1"/>
          <p:nvPr/>
        </p:nvSpPr>
        <p:spPr>
          <a:xfrm>
            <a:off x="1684418" y="752775"/>
            <a:ext cx="765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sz="2800" b="1" dirty="0"/>
              <a:t>Key  Advantages – Cloud Service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BFDE-41EA-D7BC-FD7F-9AE1083D5823}"/>
              </a:ext>
            </a:extLst>
          </p:cNvPr>
          <p:cNvSpPr txBox="1"/>
          <p:nvPr/>
        </p:nvSpPr>
        <p:spPr>
          <a:xfrm>
            <a:off x="745958" y="1347137"/>
            <a:ext cx="1070008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2400" b="1" dirty="0"/>
              <a:t>IaaS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T" sz="2400" b="1" dirty="0"/>
              <a:t>Higher Availability </a:t>
            </a:r>
            <a:r>
              <a:rPr lang="en-TT" sz="2400" dirty="0"/>
              <a:t>– the client organisation can install redundant servers easily, and even disperse them geographically as business needs see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T" sz="2400" b="1" dirty="0"/>
              <a:t>Improved responsiveness </a:t>
            </a:r>
            <a:r>
              <a:rPr lang="en-TT" sz="2400" dirty="0"/>
              <a:t>– organizations are able to provision(i.e. set aside or create) resources very easily; and generate ideas as business strategies dictate.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T" sz="2400" dirty="0"/>
          </a:p>
          <a:p>
            <a:r>
              <a:rPr lang="en-TT" sz="2400" b="1" dirty="0"/>
              <a:t>SaaS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T" sz="2400" b="1" dirty="0"/>
              <a:t>Easy scalability </a:t>
            </a:r>
            <a:r>
              <a:rPr lang="en-TT" sz="2400" dirty="0"/>
              <a:t>– easy addition of new users, as per the limitation of the rental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Minimal risk - </a:t>
            </a:r>
            <a:r>
              <a:rPr lang="en-US" sz="2400" dirty="0"/>
              <a:t>several SaaS products offer a free trial period, or low monthly fees that allow customers to ‘test drive’ the software and assess, if it will meet their needs, with little or no financial risk.</a:t>
            </a:r>
          </a:p>
          <a:p>
            <a:endParaRPr lang="en-US" sz="2400" dirty="0"/>
          </a:p>
          <a:p>
            <a:r>
              <a:rPr lang="en-US" sz="2400" b="1" dirty="0"/>
              <a:t>PaaS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API development and management -</a:t>
            </a:r>
            <a:r>
              <a:rPr lang="en-US" sz="2400" dirty="0"/>
              <a:t> With its built-in frameworks, PaaS makes it easier for teams to develop, run, manage and secure APIs for sharing data and functionality between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Agile development and DevOps -</a:t>
            </a:r>
            <a:r>
              <a:rPr lang="en-US" sz="2400" dirty="0"/>
              <a:t> PaaS solutions typically cover all the requirements of a DevOps toolchain, and provide built-in automation to support continuous integration and continuous delivery (CI/CD).</a:t>
            </a:r>
            <a:endParaRPr lang="en-T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T" b="1" dirty="0"/>
          </a:p>
        </p:txBody>
      </p:sp>
    </p:spTree>
    <p:extLst>
      <p:ext uri="{BB962C8B-B14F-4D97-AF65-F5344CB8AC3E}">
        <p14:creationId xmlns:p14="http://schemas.microsoft.com/office/powerpoint/2010/main" val="1117574303"/>
      </p:ext>
    </p:extLst>
  </p:cSld>
  <p:clrMapOvr>
    <a:masterClrMapping/>
  </p:clrMapOvr>
  <p:transition spd="slow" advTm="19703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4DA056-1582-76B4-2FA9-12C089A6651E}"/>
              </a:ext>
            </a:extLst>
          </p:cNvPr>
          <p:cNvSpPr txBox="1"/>
          <p:nvPr/>
        </p:nvSpPr>
        <p:spPr>
          <a:xfrm>
            <a:off x="1684418" y="752775"/>
            <a:ext cx="765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sz="2800" b="1" dirty="0"/>
              <a:t>Key  Advantages – Cloud Service offerings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BFDE-41EA-D7BC-FD7F-9AE1083D5823}"/>
              </a:ext>
            </a:extLst>
          </p:cNvPr>
          <p:cNvSpPr txBox="1"/>
          <p:nvPr/>
        </p:nvSpPr>
        <p:spPr>
          <a:xfrm>
            <a:off x="745958" y="1347137"/>
            <a:ext cx="1070008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2400" b="1" dirty="0">
                <a:solidFill>
                  <a:schemeClr val="accent2">
                    <a:lumMod val="50000"/>
                  </a:schemeClr>
                </a:solidFill>
              </a:rPr>
              <a:t>IaaS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T" sz="2400" b="1" dirty="0"/>
              <a:t>Higher Availability </a:t>
            </a:r>
            <a:r>
              <a:rPr lang="en-TT" sz="2400" dirty="0"/>
              <a:t>– the client organisation can install redundant servers easily.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Improved responsiveness </a:t>
            </a:r>
            <a:r>
              <a:rPr lang="en-TT" sz="2400" dirty="0"/>
              <a:t>– organizations are able to provision hardware resources quickly.</a:t>
            </a:r>
          </a:p>
          <a:p>
            <a:r>
              <a:rPr lang="en-TT" sz="2400" b="1" dirty="0">
                <a:solidFill>
                  <a:schemeClr val="accent2">
                    <a:lumMod val="50000"/>
                  </a:schemeClr>
                </a:solidFill>
              </a:rPr>
              <a:t>SaaS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T" sz="2400" b="1" dirty="0"/>
              <a:t>Easy scalability </a:t>
            </a:r>
            <a:r>
              <a:rPr lang="en-TT" sz="2400" dirty="0"/>
              <a:t>– easy addition of new users.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Minimal risk - </a:t>
            </a:r>
            <a:r>
              <a:rPr lang="en-US" sz="2400" dirty="0"/>
              <a:t>several SaaS products offer a free trial period, or low monthly fees.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API development and management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Agile development and DevOps –</a:t>
            </a:r>
            <a:r>
              <a:rPr lang="en-US" sz="2400" dirty="0"/>
              <a:t> supports DevOps &amp; CI/CD well.</a:t>
            </a:r>
            <a:endParaRPr lang="en-T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T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859F94-AF70-9109-5843-1D11AB8E8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0119"/>
      </p:ext>
    </p:extLst>
  </p:cSld>
  <p:clrMapOvr>
    <a:masterClrMapping/>
  </p:clrMapOvr>
  <p:transition spd="slow" advTm="101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5057-4E32-50CC-4AF3-9A36E5E1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TT" sz="3400" dirty="0"/>
              <a:t>Project : Development of a Chatbot &amp; LLM Software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105FC-61FA-7626-E128-946182C73303}"/>
              </a:ext>
            </a:extLst>
          </p:cNvPr>
          <p:cNvSpPr txBox="1"/>
          <p:nvPr/>
        </p:nvSpPr>
        <p:spPr>
          <a:xfrm>
            <a:off x="712922" y="2216258"/>
            <a:ext cx="98569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3200" dirty="0"/>
              <a:t>Development of an app that involves use of a chatbot coupled with an LLM (Large Language Model) backend, and which possesses the capability of answering questions, from a database containing more than 5000 documents/records.</a:t>
            </a:r>
          </a:p>
          <a:p>
            <a:endParaRPr lang="en-TT" sz="3200" dirty="0"/>
          </a:p>
          <a:p>
            <a:r>
              <a:rPr lang="en-TT" sz="3200" dirty="0"/>
              <a:t>The chatbot is expected to possess multi-lingual capabilities for three(3) languages.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5C3DA0-C8E0-EB1C-44C9-EE034AFE7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5180"/>
      </p:ext>
    </p:extLst>
  </p:cSld>
  <p:clrMapOvr>
    <a:masterClrMapping/>
  </p:clrMapOvr>
  <p:transition spd="slow" advTm="1543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57A5-62DA-FB82-472A-B956FA8A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93" y="1890601"/>
            <a:ext cx="11029615" cy="851964"/>
          </a:xfrm>
        </p:spPr>
        <p:txBody>
          <a:bodyPr/>
          <a:lstStyle/>
          <a:p>
            <a:pPr algn="ctr"/>
            <a:r>
              <a:rPr lang="en-TT" dirty="0"/>
              <a:t>Fine-Tuning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9EB25-3726-B961-4750-594551FF8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5753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5"/>
    </mc:Choice>
    <mc:Fallback xmlns="">
      <p:transition spd="slow" advTm="289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205D1-EC12-4611-CEC3-BB1D5DDB9ADB}"/>
              </a:ext>
            </a:extLst>
          </p:cNvPr>
          <p:cNvSpPr txBox="1"/>
          <p:nvPr/>
        </p:nvSpPr>
        <p:spPr>
          <a:xfrm>
            <a:off x="598107" y="1066219"/>
            <a:ext cx="10668000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TT" sz="2400" b="1" dirty="0"/>
              <a:t>From research </a:t>
            </a:r>
            <a:r>
              <a:rPr lang="en-TT" sz="2400" dirty="0"/>
              <a:t>– it has been ascertained </a:t>
            </a:r>
            <a:r>
              <a:rPr lang="en-TT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that 80% containment rate </a:t>
            </a:r>
            <a:r>
              <a:rPr lang="en-TT" sz="2400" dirty="0"/>
              <a:t>is the minimum that out project should be aiming for.</a:t>
            </a:r>
          </a:p>
          <a:p>
            <a:pPr>
              <a:spcAft>
                <a:spcPts val="600"/>
              </a:spcAft>
            </a:pPr>
            <a:r>
              <a:rPr lang="en-TT" sz="2400" b="1" dirty="0"/>
              <a:t>Balanced Containment Rate </a:t>
            </a:r>
            <a:r>
              <a:rPr lang="en-TT" sz="2400" dirty="0"/>
              <a:t>– it is recommended a rate within the range: </a:t>
            </a:r>
            <a:r>
              <a:rPr lang="en-TT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70% - 80% threshold </a:t>
            </a:r>
            <a:r>
              <a:rPr lang="en-TT" sz="2400" dirty="0"/>
              <a:t>for the chatbot app.The 75% success rate reported suggests that the chatbot is operating within acceptable parameters; but does require human intervention from time to time</a:t>
            </a:r>
          </a:p>
          <a:p>
            <a:pPr>
              <a:spcAft>
                <a:spcPts val="600"/>
              </a:spcAft>
            </a:pPr>
            <a:r>
              <a:rPr lang="en-TT" sz="2400" b="1" dirty="0"/>
              <a:t>Recommendations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Increase the number of documents</a:t>
            </a:r>
            <a:r>
              <a:rPr lang="en-TT" sz="2400" dirty="0"/>
              <a:t> from 5000 to at least 7000 (Reason: brings rate closer to 80%)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TT" sz="2400" b="1" dirty="0"/>
              <a:t>Train the LLM model with a larger set of questions</a:t>
            </a:r>
            <a:r>
              <a:rPr lang="en-TT" sz="2400" dirty="0"/>
              <a:t>, so that the </a:t>
            </a:r>
            <a:r>
              <a:rPr lang="en-TT" sz="2400" b="1" dirty="0"/>
              <a:t>AI model can ‘learn’</a:t>
            </a:r>
            <a:r>
              <a:rPr lang="en-TT" sz="2400" dirty="0"/>
              <a:t> and therefore increase the containment rate </a:t>
            </a:r>
            <a:r>
              <a:rPr lang="en-TT" sz="2400" b="1" dirty="0"/>
              <a:t>closer to 80%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Negative feedback – management needs to collate these feedback</a:t>
            </a:r>
            <a:r>
              <a:rPr lang="en-TT" sz="2400" dirty="0"/>
              <a:t> and take the required corrective action </a:t>
            </a:r>
            <a:r>
              <a:rPr lang="en-TT" sz="2400" b="1" dirty="0"/>
              <a:t>to improve the “bounce rate”.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4EC347-423A-8047-856A-59DA0B09B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"/>
    </mc:Choice>
    <mc:Fallback xmlns="">
      <p:transition spd="slow" advTm="1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E6A3-34B4-78F2-2BD7-2A1BEAB7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842545"/>
          </a:xfrm>
        </p:spPr>
        <p:txBody>
          <a:bodyPr/>
          <a:lstStyle/>
          <a:p>
            <a:pPr algn="ctr"/>
            <a:r>
              <a:rPr lang="en-TT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2C75-D994-90B3-0C2D-B33FAC325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2478834516"/>
      </p:ext>
    </p:extLst>
  </p:cSld>
  <p:clrMapOvr>
    <a:masterClrMapping/>
  </p:clrMapOvr>
  <p:transition spd="slow" advTm="707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AF182-7390-0DB8-34DA-3452EF916CEA}"/>
              </a:ext>
            </a:extLst>
          </p:cNvPr>
          <p:cNvSpPr txBox="1"/>
          <p:nvPr/>
        </p:nvSpPr>
        <p:spPr>
          <a:xfrm>
            <a:off x="306706" y="731362"/>
            <a:ext cx="1090061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sz="3200" b="1" dirty="0"/>
              <a:t>Proposed Approach - suitability of system architecture</a:t>
            </a:r>
            <a:endParaRPr lang="en-TT" sz="3200" dirty="0"/>
          </a:p>
          <a:p>
            <a:pPr algn="ctr"/>
            <a:endParaRPr lang="en-TT" sz="2400" b="1" dirty="0"/>
          </a:p>
          <a:p>
            <a:r>
              <a:rPr lang="en-TT" sz="2400" dirty="0"/>
              <a:t>A </a:t>
            </a:r>
            <a:r>
              <a:rPr lang="en-TT" sz="2400" b="1" dirty="0"/>
              <a:t>suitable modelling language UML 2.x</a:t>
            </a:r>
            <a:r>
              <a:rPr lang="en-TT" sz="2400" dirty="0"/>
              <a:t>.-  due to it ease of use by both  the IT and business community.</a:t>
            </a:r>
          </a:p>
          <a:p>
            <a:endParaRPr lang="en-TT" sz="2400" dirty="0"/>
          </a:p>
          <a:p>
            <a:r>
              <a:rPr lang="en-TT" sz="2400" b="1" dirty="0"/>
              <a:t>Computing Devices </a:t>
            </a:r>
            <a:r>
              <a:rPr lang="en-TT" sz="2400" dirty="0"/>
              <a:t>– the web app can facilitate devices with varying screen sizes.</a:t>
            </a:r>
          </a:p>
          <a:p>
            <a:endParaRPr lang="en-TT" sz="2400" dirty="0"/>
          </a:p>
          <a:p>
            <a:r>
              <a:rPr lang="en-TT" sz="2400" b="1" dirty="0"/>
              <a:t>Hosting</a:t>
            </a:r>
            <a:r>
              <a:rPr lang="en-TT" sz="2400" dirty="0"/>
              <a:t> – traditional web hosting or cloud solutions e.g. AWS or GCP can be used to deploy; using one of the cloud computing services (Iaas, PaaS, or Saas). </a:t>
            </a:r>
          </a:p>
          <a:p>
            <a:endParaRPr lang="en-TT" sz="2400" dirty="0"/>
          </a:p>
          <a:p>
            <a:r>
              <a:rPr lang="en-TT" sz="2400" b="1" dirty="0"/>
              <a:t>PaaS</a:t>
            </a:r>
            <a:r>
              <a:rPr lang="en-TT" sz="2400" dirty="0"/>
              <a:t> – this is </a:t>
            </a:r>
            <a:r>
              <a:rPr lang="en-TT" sz="2400" b="1" u="sng" dirty="0"/>
              <a:t>most appropriate</a:t>
            </a:r>
            <a:r>
              <a:rPr lang="en-TT" sz="2400" b="1" dirty="0"/>
              <a:t>  </a:t>
            </a:r>
            <a:r>
              <a:rPr lang="en-TT" sz="2400" dirty="0"/>
              <a:t>as Software Engineers can write custom code and develop web, mobile, PWA or desktop apps.</a:t>
            </a:r>
          </a:p>
          <a:p>
            <a:endParaRPr lang="en-TT" sz="2400" dirty="0"/>
          </a:p>
          <a:p>
            <a:endParaRPr lang="en-TT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3E81D3-A493-A8BD-D56B-3399DDE2A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154">
        <p:split orient="vert"/>
      </p:transition>
    </mc:Choice>
    <mc:Fallback xmlns="">
      <p:transition spd="slow" advTm="1615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C034EF-E38A-25DA-2154-26C00E544E06}"/>
              </a:ext>
            </a:extLst>
          </p:cNvPr>
          <p:cNvSpPr txBox="1"/>
          <p:nvPr/>
        </p:nvSpPr>
        <p:spPr>
          <a:xfrm>
            <a:off x="914400" y="779028"/>
            <a:ext cx="965640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T" sz="2400" b="1" u="sng" dirty="0"/>
              <a:t>Potential &amp; Challenges</a:t>
            </a:r>
          </a:p>
          <a:p>
            <a:endParaRPr lang="en-TT" sz="2400" dirty="0"/>
          </a:p>
          <a:p>
            <a:pPr>
              <a:spcAft>
                <a:spcPts val="1200"/>
              </a:spcAft>
            </a:pPr>
            <a:r>
              <a:rPr lang="en-TT" sz="2400" dirty="0"/>
              <a:t>LLM Chatbots are definitely on the rise, and the way forward, as consumers expect routine business process to be automated, and the turnaround time in problem resolution increases exponentially.</a:t>
            </a:r>
          </a:p>
          <a:p>
            <a:pPr>
              <a:spcAft>
                <a:spcPts val="1200"/>
              </a:spcAft>
            </a:pPr>
            <a:r>
              <a:rPr lang="en-TT" sz="2400" dirty="0"/>
              <a:t>However  problems do exist, and the development team in concert with business management needs to take this into consideration.</a:t>
            </a:r>
          </a:p>
          <a:p>
            <a:pPr>
              <a:spcAft>
                <a:spcPts val="1200"/>
              </a:spcAft>
            </a:pPr>
            <a:r>
              <a:rPr lang="en-TT" sz="2400" b="1" dirty="0"/>
              <a:t>Problems such as “hallucination</a:t>
            </a:r>
            <a:r>
              <a:rPr lang="en-TT" sz="2400" dirty="0"/>
              <a:t>” – where the AI systems makes up problem; </a:t>
            </a:r>
            <a:r>
              <a:rPr lang="en-TT" sz="2400" b="1" dirty="0"/>
              <a:t>wrong interpretation </a:t>
            </a:r>
            <a:r>
              <a:rPr lang="en-TT" sz="2400" dirty="0"/>
              <a:t>of facts ;</a:t>
            </a:r>
          </a:p>
          <a:p>
            <a:pPr>
              <a:spcAft>
                <a:spcPts val="1200"/>
              </a:spcAft>
            </a:pPr>
            <a:r>
              <a:rPr lang="en-TT" sz="2400" dirty="0"/>
              <a:t>LLMs – vastly expensive technologies; </a:t>
            </a:r>
            <a:r>
              <a:rPr lang="en-TT" sz="2400" b="1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360774743"/>
      </p:ext>
    </p:extLst>
  </p:cSld>
  <p:clrMapOvr>
    <a:masterClrMapping/>
  </p:clrMapOvr>
  <p:transition spd="slow" advTm="12271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AFE3-41A4-5656-69BA-5B51E512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242850"/>
            <a:ext cx="11029615" cy="1073734"/>
          </a:xfrm>
        </p:spPr>
        <p:txBody>
          <a:bodyPr/>
          <a:lstStyle/>
          <a:p>
            <a:pPr algn="ctr"/>
            <a:r>
              <a:rPr lang="en-TT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1135-0546-8A49-5C29-1F82A5A06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04121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55">
        <p159:morph option="byObject"/>
      </p:transition>
    </mc:Choice>
    <mc:Fallback xmlns="">
      <p:transition spd="slow" advTm="205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F3D0-4538-897E-EBBA-55D64A65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957343"/>
          </a:xfrm>
        </p:spPr>
        <p:txBody>
          <a:bodyPr>
            <a:normAutofit fontScale="90000"/>
          </a:bodyPr>
          <a:lstStyle/>
          <a:p>
            <a:r>
              <a:rPr lang="en-TT" dirty="0"/>
              <a:t>Large Language Model</a:t>
            </a:r>
            <a:br>
              <a:rPr lang="en-TT" dirty="0"/>
            </a:br>
            <a:endParaRPr lang="en-T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C1C6D-2D8D-A554-17C4-775D38EAF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469036"/>
            <a:ext cx="3204536" cy="2488367"/>
          </a:xfrm>
        </p:spPr>
        <p:txBody>
          <a:bodyPr>
            <a:noAutofit/>
          </a:bodyPr>
          <a:lstStyle/>
          <a:p>
            <a:r>
              <a:rPr lang="en-TT" dirty="0"/>
              <a:t>An LLM is a type of AI, that can recognise and generate large volume of text. Its underlying technologies includes machine learning(ML) : neural networks – known as a “transformer model”</a:t>
            </a:r>
          </a:p>
          <a:p>
            <a:r>
              <a:rPr lang="en-TT" dirty="0"/>
              <a:t>The most notable use case is in generative AI (GAI)</a:t>
            </a:r>
          </a:p>
          <a:p>
            <a:endParaRPr lang="en-T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8264C-A79C-5FF2-5192-C2AA7B3C5127}"/>
              </a:ext>
            </a:extLst>
          </p:cNvPr>
          <p:cNvSpPr txBox="1"/>
          <p:nvPr/>
        </p:nvSpPr>
        <p:spPr>
          <a:xfrm>
            <a:off x="4239251" y="651316"/>
            <a:ext cx="752101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TT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Suitability for this problem domain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Content localization</a:t>
            </a:r>
            <a:r>
              <a:rPr lang="en-US" sz="2400" dirty="0"/>
              <a:t>. Advanced chatbots can accommodate customers worldwide, as most come with </a:t>
            </a:r>
            <a:r>
              <a:rPr lang="en-US" sz="2400" dirty="0">
                <a:solidFill>
                  <a:srgbClr val="0070C0"/>
                </a:solidFill>
              </a:rPr>
              <a:t>multilingual capabilities</a:t>
            </a:r>
            <a:r>
              <a:rPr lang="en-US" sz="2400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Deep customer insights</a:t>
            </a:r>
            <a:r>
              <a:rPr lang="en-US" sz="2400" dirty="0"/>
              <a:t>. With modern chatbots, businesses get streamlined access to client preferences and buying habits.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Around-the-clock service. </a:t>
            </a:r>
            <a:r>
              <a:rPr lang="en-US" sz="2400" dirty="0"/>
              <a:t>Businesses invest in these products to answer questions and provide information outside regular hours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Cost efficiency</a:t>
            </a:r>
            <a:r>
              <a:rPr lang="en-US" sz="2400" dirty="0"/>
              <a:t>. Using LLM-based chatbots lets businesses save up to </a:t>
            </a: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30% on customer support expenses</a:t>
            </a:r>
            <a:r>
              <a:rPr lang="en-US" sz="2400" dirty="0"/>
              <a:t>. </a:t>
            </a:r>
            <a:endParaRPr lang="en-TT" sz="2400" dirty="0"/>
          </a:p>
          <a:p>
            <a:endParaRPr lang="en-TT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015B5A-2234-9808-59FE-9561DDAA98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BE442-EB85-96BC-2952-8C049D4F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7517">
        <p:dissolve/>
      </p:transition>
    </mc:Choice>
    <mc:Fallback xmlns="">
      <p:transition spd="slow" advTm="27517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F3D0-4538-897E-EBBA-55D64A65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957343"/>
          </a:xfrm>
        </p:spPr>
        <p:txBody>
          <a:bodyPr>
            <a:normAutofit fontScale="90000"/>
          </a:bodyPr>
          <a:lstStyle/>
          <a:p>
            <a:r>
              <a:rPr lang="en-TT" dirty="0"/>
              <a:t>Large Language Model</a:t>
            </a:r>
            <a:br>
              <a:rPr lang="en-TT" dirty="0"/>
            </a:br>
            <a:endParaRPr lang="en-TT" dirty="0"/>
          </a:p>
        </p:txBody>
      </p:sp>
      <p:pic>
        <p:nvPicPr>
          <p:cNvPr id="5" name="Online Media 4" title="What is an LLM (Large Language Model)?">
            <a:hlinkClick r:id="" action="ppaction://media"/>
            <a:extLst>
              <a:ext uri="{FF2B5EF4-FFF2-40B4-BE49-F238E27FC236}">
                <a16:creationId xmlns:a16="http://schemas.microsoft.com/office/drawing/2014/main" id="{63D50D64-F021-C224-39C3-2AA239AF4956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431735" y="4252139"/>
            <a:ext cx="3704096" cy="21620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C1C6D-2D8D-A554-17C4-775D38EAF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469036"/>
            <a:ext cx="3204536" cy="2488367"/>
          </a:xfrm>
        </p:spPr>
        <p:txBody>
          <a:bodyPr>
            <a:noAutofit/>
          </a:bodyPr>
          <a:lstStyle/>
          <a:p>
            <a:r>
              <a:rPr lang="en-TT" dirty="0"/>
              <a:t>An LLM is a type of AI, that can recognise and generate large volume of text. Its underlying technologies includes machine learning(ML) : neural networks – known as a “transformer model”</a:t>
            </a:r>
          </a:p>
          <a:p>
            <a:r>
              <a:rPr lang="en-TT" dirty="0"/>
              <a:t>The most notable use case is in generative AI (GAI)</a:t>
            </a:r>
          </a:p>
          <a:p>
            <a:endParaRPr lang="en-T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8264C-A79C-5FF2-5192-C2AA7B3C5127}"/>
              </a:ext>
            </a:extLst>
          </p:cNvPr>
          <p:cNvSpPr txBox="1"/>
          <p:nvPr/>
        </p:nvSpPr>
        <p:spPr>
          <a:xfrm>
            <a:off x="4239251" y="651316"/>
            <a:ext cx="7521014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TT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Suitability for this problem domain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Content localization</a:t>
            </a:r>
            <a:r>
              <a:rPr lang="en-US" dirty="0"/>
              <a:t>. Advanced chatbots can accommodate customers worldwide, as most come with multilingual capabilities. This provides an affordable and effective way to expand and maintain a global client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customer insights</a:t>
            </a:r>
            <a:r>
              <a:rPr lang="en-US" dirty="0"/>
              <a:t>. With modern chatbots, businesses get streamlined access to client preferences and buying habits. This information can improve marketing strategies, customer experience, and product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Around-the-clock service. </a:t>
            </a:r>
            <a:r>
              <a:rPr lang="en-US" dirty="0"/>
              <a:t>Businesses invest in these products to answer questions and provide information outside regular hours. This approach increases customer loyalty, drives sales, and establishes companies as reliable and helpful.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Cost efficiency</a:t>
            </a:r>
            <a:r>
              <a:rPr lang="en-US" dirty="0"/>
              <a:t>. Using LLM-based chatbots lets businesses save up to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30% on customer support expenses</a:t>
            </a:r>
            <a:r>
              <a:rPr lang="en-US" dirty="0"/>
              <a:t>. These products handle tasks that previously required the work of live agents and experts, significantly reducing their staff.</a:t>
            </a:r>
            <a:endParaRPr lang="en-T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T" dirty="0"/>
          </a:p>
          <a:p>
            <a:endParaRPr lang="en-T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85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7"/>
    </mc:Choice>
    <mc:Fallback xmlns="">
      <p:transition spd="slow" advTm="1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842" objId="5"/>
        <p14:pauseEvt time="15537" objId="5"/>
        <p14:stopEvt time="15537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A96D-B0E4-2BE3-BDC4-917A8650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786862"/>
          </a:xfrm>
        </p:spPr>
        <p:txBody>
          <a:bodyPr/>
          <a:lstStyle/>
          <a:p>
            <a:r>
              <a:rPr lang="en-TT" dirty="0"/>
              <a:t>Generative AI (gAI)</a:t>
            </a:r>
          </a:p>
        </p:txBody>
      </p:sp>
      <p:pic>
        <p:nvPicPr>
          <p:cNvPr id="5" name="Online Media 4" title="What is Generative AI?">
            <a:hlinkClick r:id="" action="ppaction://media"/>
            <a:extLst>
              <a:ext uri="{FF2B5EF4-FFF2-40B4-BE49-F238E27FC236}">
                <a16:creationId xmlns:a16="http://schemas.microsoft.com/office/drawing/2014/main" id="{7C822516-2187-B3D3-0108-7A1F5A595D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23399" y="1326882"/>
            <a:ext cx="6651625" cy="37576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BB8CA-F62F-ED97-5D83-3B91AF032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976" y="1783568"/>
            <a:ext cx="3031852" cy="1667303"/>
          </a:xfrm>
        </p:spPr>
        <p:txBody>
          <a:bodyPr>
            <a:noAutofit/>
          </a:bodyPr>
          <a:lstStyle/>
          <a:p>
            <a:r>
              <a:rPr lang="en-TT" dirty="0">
                <a:solidFill>
                  <a:schemeClr val="bg1"/>
                </a:solidFill>
              </a:rPr>
              <a:t>GAI – a form of Artificial Intelligence (AI) whereby the computer program dynamically produces content (text, audio, computer code, etc) in response to “prompts” by an end-user, via a UI (User Interface).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D25E91-B3EB-7654-5ECC-A66FD44B422D}"/>
              </a:ext>
            </a:extLst>
          </p:cNvPr>
          <p:cNvSpPr txBox="1">
            <a:spLocks/>
          </p:cNvSpPr>
          <p:nvPr/>
        </p:nvSpPr>
        <p:spPr>
          <a:xfrm>
            <a:off x="767857" y="3864975"/>
            <a:ext cx="3031852" cy="598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TT" dirty="0"/>
              <a:t>Chatbots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17FF92-B303-C4F4-6139-A130DA1B8744}"/>
              </a:ext>
            </a:extLst>
          </p:cNvPr>
          <p:cNvSpPr txBox="1">
            <a:spLocks/>
          </p:cNvSpPr>
          <p:nvPr/>
        </p:nvSpPr>
        <p:spPr>
          <a:xfrm>
            <a:off x="816976" y="4294756"/>
            <a:ext cx="3031852" cy="166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TT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6735D-9086-1C29-7C70-8E900A16F68E}"/>
              </a:ext>
            </a:extLst>
          </p:cNvPr>
          <p:cNvSpPr txBox="1"/>
          <p:nvPr/>
        </p:nvSpPr>
        <p:spPr>
          <a:xfrm>
            <a:off x="816976" y="4485345"/>
            <a:ext cx="2647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chatbot is a software or computer program that simulates human conversation or "chatter" through text or voice interactions.</a:t>
            </a:r>
            <a:endParaRPr lang="en-T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AFE3-41A4-5656-69BA-5B51E512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242850"/>
            <a:ext cx="11029615" cy="1073734"/>
          </a:xfrm>
        </p:spPr>
        <p:txBody>
          <a:bodyPr/>
          <a:lstStyle/>
          <a:p>
            <a:pPr algn="ctr"/>
            <a:r>
              <a:rPr lang="en-TT" dirty="0"/>
              <a:t>System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1135-0546-8A49-5C29-1F82A5A06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489BB4-B338-9548-3896-8549DF82D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32">
        <p:fade/>
      </p:transition>
    </mc:Choice>
    <mc:Fallback xmlns="">
      <p:transition spd="med" advTm="3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AB9F-DC45-8A3F-2968-F71F5093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152"/>
            <a:ext cx="11029616" cy="521627"/>
          </a:xfrm>
        </p:spPr>
        <p:txBody>
          <a:bodyPr/>
          <a:lstStyle/>
          <a:p>
            <a:pPr algn="ctr"/>
            <a:r>
              <a:rPr lang="en-TT" dirty="0"/>
              <a:t>Definitions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387C4-4707-482E-810A-6CB292FF1610}"/>
              </a:ext>
            </a:extLst>
          </p:cNvPr>
          <p:cNvSpPr txBox="1"/>
          <p:nvPr/>
        </p:nvSpPr>
        <p:spPr>
          <a:xfrm>
            <a:off x="717884" y="1058779"/>
            <a:ext cx="1044341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2400" b="1" dirty="0"/>
              <a:t>Unified modelling Language </a:t>
            </a:r>
            <a:r>
              <a:rPr lang="en-TT" sz="2400" dirty="0"/>
              <a:t>– UML 2.x will be used to illustrates a proposed solution for Chatbot/LLM .</a:t>
            </a:r>
          </a:p>
          <a:p>
            <a:endParaRPr lang="en-TT" sz="2400" dirty="0"/>
          </a:p>
          <a:p>
            <a:r>
              <a:rPr lang="en-TT" sz="2400" b="1" u="sng" dirty="0"/>
              <a:t>UML diagrams used for proposal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Component Diagram </a:t>
            </a:r>
            <a:r>
              <a:rPr lang="en-TT" sz="2400" dirty="0"/>
              <a:t>-  </a:t>
            </a:r>
            <a:r>
              <a:rPr lang="en-US" sz="2400" dirty="0"/>
              <a:t>depicts how parts of a system are used to form larger whole.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 Case </a:t>
            </a:r>
            <a:r>
              <a:rPr lang="en-US" sz="2400" dirty="0"/>
              <a:t>– How the system is to be used by stakeholder interacting with it.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TT" sz="2400" b="1" u="sng" dirty="0"/>
              <a:t>Other relevant terminology: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TT" sz="2400" b="1" dirty="0"/>
              <a:t>RWD</a:t>
            </a:r>
            <a:r>
              <a:rPr lang="en-TT" sz="2400" dirty="0"/>
              <a:t> (Responsive Web Design) – </a:t>
            </a:r>
            <a:r>
              <a:rPr lang="en-TT" sz="2400" b="1" dirty="0"/>
              <a:t>CSS</a:t>
            </a:r>
            <a:r>
              <a:rPr lang="en-TT" sz="2400" dirty="0"/>
              <a:t> formatting allows web page to fit onto various screen sizes.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T" sz="2400" b="1" dirty="0"/>
              <a:t>PWA</a:t>
            </a:r>
            <a:r>
              <a:rPr lang="en-TT" sz="2400" dirty="0"/>
              <a:t> (Progressive Web Apps ) – used core web technologies, but gives platform specific technological solution.</a:t>
            </a:r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C948A8-BAAB-AED6-140C-7AD7D49ED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0351"/>
      </p:ext>
    </p:extLst>
  </p:cSld>
  <p:clrMapOvr>
    <a:masterClrMapping/>
  </p:clrMapOvr>
  <p:transition spd="slow" advTm="162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4C6F7-5228-1BAD-C33B-B707137C20C6}"/>
              </a:ext>
            </a:extLst>
          </p:cNvPr>
          <p:cNvSpPr txBox="1"/>
          <p:nvPr/>
        </p:nvSpPr>
        <p:spPr>
          <a:xfrm>
            <a:off x="758602" y="1056332"/>
            <a:ext cx="951596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TT" sz="2400" b="1" u="sng" dirty="0"/>
              <a:t>Other relevant terminology:</a:t>
            </a:r>
          </a:p>
          <a:p>
            <a:r>
              <a:rPr lang="en-TT" sz="2400" b="1" dirty="0"/>
              <a:t>RWD</a:t>
            </a:r>
            <a:r>
              <a:rPr lang="en-TT" sz="2400" dirty="0"/>
              <a:t> (Responsive Web Design) – this is a styling format used in CSS (Cascading Style Sheet, that enables the web page to fit onto screen sizes of various dimensions</a:t>
            </a:r>
          </a:p>
          <a:p>
            <a:endParaRPr lang="en-TT" sz="2400" dirty="0"/>
          </a:p>
          <a:p>
            <a:r>
              <a:rPr lang="en-TT" sz="2400" b="1" dirty="0"/>
              <a:t>PWA</a:t>
            </a:r>
            <a:r>
              <a:rPr lang="en-TT" sz="2400" dirty="0"/>
              <a:t> (Progressive Web Apps ) – used core web technologies as per a Web site, but gives the feeling of a platform specific technological solution.</a:t>
            </a:r>
          </a:p>
        </p:txBody>
      </p:sp>
    </p:spTree>
    <p:extLst>
      <p:ext uri="{BB962C8B-B14F-4D97-AF65-F5344CB8AC3E}">
        <p14:creationId xmlns:p14="http://schemas.microsoft.com/office/powerpoint/2010/main" val="163493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{5A076059-D2B0-4071-B9ED-45C1272E83DB}tf33552983_win32</Template>
  <TotalTime>7854</TotalTime>
  <Words>1657</Words>
  <Application>Microsoft Office PowerPoint</Application>
  <PresentationFormat>Widescreen</PresentationFormat>
  <Paragraphs>126</Paragraphs>
  <Slides>24</Slides>
  <Notes>10</Notes>
  <HiddenSlides>4</HiddenSlides>
  <MMClips>15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-apple-system</vt:lpstr>
      <vt:lpstr>Arial</vt:lpstr>
      <vt:lpstr>Calibri</vt:lpstr>
      <vt:lpstr>Franklin Gothic Book</vt:lpstr>
      <vt:lpstr>Franklin Gothic Demi</vt:lpstr>
      <vt:lpstr>Wingdings</vt:lpstr>
      <vt:lpstr>Wingdings 2</vt:lpstr>
      <vt:lpstr>DividendVTI</vt:lpstr>
      <vt:lpstr>IDB – Generative AI: Chatbot &amp; LLM Proposal</vt:lpstr>
      <vt:lpstr>Project : Development of a Chatbot &amp; LLM Software application</vt:lpstr>
      <vt:lpstr>Introduction</vt:lpstr>
      <vt:lpstr>Large Language Model </vt:lpstr>
      <vt:lpstr>Large Language Model </vt:lpstr>
      <vt:lpstr>Generative AI (gAI)</vt:lpstr>
      <vt:lpstr>System Architecture</vt:lpstr>
      <vt:lpstr>Definitions</vt:lpstr>
      <vt:lpstr>PowerPoint Presentation</vt:lpstr>
      <vt:lpstr>PowerPoint Presentation</vt:lpstr>
      <vt:lpstr>Component Diagram</vt:lpstr>
      <vt:lpstr>Component Diagram – Reason for Architecture</vt:lpstr>
      <vt:lpstr>PowerPoint Presentation</vt:lpstr>
      <vt:lpstr>PowerPoint Presentation</vt:lpstr>
      <vt:lpstr>Multilingual Chatbot</vt:lpstr>
      <vt:lpstr>Cloud Computing paradigms</vt:lpstr>
      <vt:lpstr>PowerPoint Presentation</vt:lpstr>
      <vt:lpstr>PowerPoint Presentation</vt:lpstr>
      <vt:lpstr>PowerPoint Presentation</vt:lpstr>
      <vt:lpstr>Fine-Tuning Strategy</vt:lpstr>
      <vt:lpstr>PowerPoint Presentation</vt:lpstr>
      <vt:lpstr>Conclusion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IDB – Generative AI: Chatbot &amp; LLM Proposal</dc:title>
  <dc:creator>Admin</dc:creator>
  <cp:lastModifiedBy>Roger De Four</cp:lastModifiedBy>
  <cp:revision>36</cp:revision>
  <dcterms:created xsi:type="dcterms:W3CDTF">2024-04-19T20:16:38Z</dcterms:created>
  <dcterms:modified xsi:type="dcterms:W3CDTF">2024-05-01T17:10:02Z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